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6858000" cy="9144000"/>
  <p:embeddedFontLst>
    <p:embeddedFont>
      <p:font typeface="Source Han Sans KR" panose="020B0400000000000000" pitchFamily="34" charset="-128"/>
      <p:regular r:id="rId45"/>
    </p:embeddedFont>
    <p:embeddedFont>
      <p:font typeface="Source Han Sans KR Bold" panose="020B0800000000000000" pitchFamily="34" charset="-128"/>
      <p:regular r:id="rId46"/>
      <p:bold r:id="rId47"/>
    </p:embeddedFont>
    <p:embeddedFont>
      <p:font typeface="Abril Fatface" panose="02000503000000020003" pitchFamily="2" charset="0"/>
      <p:regular r:id="rId48"/>
    </p:embeddedFont>
    <p:embeddedFont>
      <p:font typeface="Canva Sans" panose="020B0503030501040103" pitchFamily="34" charset="0"/>
      <p:regular r:id="rId49"/>
    </p:embeddedFont>
    <p:embeddedFont>
      <p:font typeface="Inter" panose="020B0502030000000004" pitchFamily="34" charset="0"/>
      <p:regular r:id="rId50"/>
    </p:embeddedFont>
    <p:embeddedFont>
      <p:font typeface="Inter Bold" panose="020B0802030000000004" pitchFamily="34" charset="0"/>
      <p:regular r:id="rId51"/>
      <p:bold r:id="rId52"/>
    </p:embeddedFont>
    <p:embeddedFont>
      <p:font typeface="Inter Light" panose="02000503000000020004" pitchFamily="2" charset="0"/>
      <p:regular r:id="rId53"/>
    </p:embeddedFont>
    <p:embeddedFont>
      <p:font typeface="Nanum Gothic Bold" panose="020D0604000000000000" pitchFamily="34" charset="-127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4" autoAdjust="0"/>
    <p:restoredTop sz="94629" autoAdjust="0"/>
  </p:normalViewPr>
  <p:slideViewPr>
    <p:cSldViewPr>
      <p:cViewPr>
        <p:scale>
          <a:sx n="90" d="100"/>
          <a:sy n="90" d="100"/>
        </p:scale>
        <p:origin x="704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8225" y="0"/>
            <a:ext cx="0" cy="10287000"/>
          </a:xfrm>
          <a:prstGeom prst="line">
            <a:avLst/>
          </a:prstGeom>
          <a:ln w="19050" cap="flat">
            <a:solidFill>
              <a:srgbClr val="3938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51090" y="3795169"/>
            <a:ext cx="9185821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93831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Database Study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52829" y="5579564"/>
            <a:ext cx="398234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2주차 - Transaction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7217" y="9638330"/>
            <a:ext cx="21532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-1454264" y="7699434"/>
            <a:ext cx="392541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Koncc CS Study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372620" y="3253128"/>
            <a:ext cx="7001377" cy="3780744"/>
          </a:xfrm>
          <a:custGeom>
            <a:avLst/>
            <a:gdLst/>
            <a:ahLst/>
            <a:cxnLst/>
            <a:rect l="l" t="t" r="r" b="b"/>
            <a:pathLst>
              <a:path w="7001377" h="3780744">
                <a:moveTo>
                  <a:pt x="0" y="0"/>
                </a:moveTo>
                <a:lnTo>
                  <a:pt x="7001377" y="0"/>
                </a:lnTo>
                <a:lnTo>
                  <a:pt x="7001377" y="3780744"/>
                </a:lnTo>
                <a:lnTo>
                  <a:pt x="0" y="3780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43439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트랜잭션과 ACID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D: Durability(지속성)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12413" y="4307771"/>
            <a:ext cx="4776493" cy="3158456"/>
          </a:xfrm>
          <a:custGeom>
            <a:avLst/>
            <a:gdLst/>
            <a:ahLst/>
            <a:cxnLst/>
            <a:rect l="l" t="t" r="r" b="b"/>
            <a:pathLst>
              <a:path w="4776493" h="3158456">
                <a:moveTo>
                  <a:pt x="0" y="0"/>
                </a:moveTo>
                <a:lnTo>
                  <a:pt x="4776493" y="0"/>
                </a:lnTo>
                <a:lnTo>
                  <a:pt x="4776493" y="3158456"/>
                </a:lnTo>
                <a:lnTo>
                  <a:pt x="0" y="3158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498716" y="4137166"/>
            <a:ext cx="4941092" cy="3329060"/>
          </a:xfrm>
          <a:custGeom>
            <a:avLst/>
            <a:gdLst/>
            <a:ahLst/>
            <a:cxnLst/>
            <a:rect l="l" t="t" r="r" b="b"/>
            <a:pathLst>
              <a:path w="4941092" h="3329060">
                <a:moveTo>
                  <a:pt x="0" y="0"/>
                </a:moveTo>
                <a:lnTo>
                  <a:pt x="4941092" y="0"/>
                </a:lnTo>
                <a:lnTo>
                  <a:pt x="4941092" y="3329061"/>
                </a:lnTo>
                <a:lnTo>
                  <a:pt x="0" y="3329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121216" y="4307771"/>
            <a:ext cx="4925468" cy="3158456"/>
          </a:xfrm>
          <a:custGeom>
            <a:avLst/>
            <a:gdLst/>
            <a:ahLst/>
            <a:cxnLst/>
            <a:rect l="l" t="t" r="r" b="b"/>
            <a:pathLst>
              <a:path w="4925468" h="3158456">
                <a:moveTo>
                  <a:pt x="0" y="0"/>
                </a:moveTo>
                <a:lnTo>
                  <a:pt x="4925468" y="0"/>
                </a:lnTo>
                <a:lnTo>
                  <a:pt x="4925468" y="3158456"/>
                </a:lnTo>
                <a:lnTo>
                  <a:pt x="0" y="3158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71550"/>
            <a:ext cx="43439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트랜잭션과 ACID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D: Durability(지속성)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752839" y="3737218"/>
            <a:ext cx="4226532" cy="2812565"/>
          </a:xfrm>
          <a:custGeom>
            <a:avLst/>
            <a:gdLst/>
            <a:ahLst/>
            <a:cxnLst/>
            <a:rect l="l" t="t" r="r" b="b"/>
            <a:pathLst>
              <a:path w="4226532" h="2812565">
                <a:moveTo>
                  <a:pt x="0" y="0"/>
                </a:moveTo>
                <a:lnTo>
                  <a:pt x="4226532" y="0"/>
                </a:lnTo>
                <a:lnTo>
                  <a:pt x="4226532" y="2812564"/>
                </a:lnTo>
                <a:lnTo>
                  <a:pt x="0" y="2812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325418" y="3364472"/>
            <a:ext cx="3171154" cy="3185311"/>
          </a:xfrm>
          <a:custGeom>
            <a:avLst/>
            <a:gdLst/>
            <a:ahLst/>
            <a:cxnLst/>
            <a:rect l="l" t="t" r="r" b="b"/>
            <a:pathLst>
              <a:path w="3171154" h="3185311">
                <a:moveTo>
                  <a:pt x="0" y="0"/>
                </a:moveTo>
                <a:lnTo>
                  <a:pt x="3171154" y="0"/>
                </a:lnTo>
                <a:lnTo>
                  <a:pt x="3171154" y="3185310"/>
                </a:lnTo>
                <a:lnTo>
                  <a:pt x="0" y="3185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356329" y="3469829"/>
            <a:ext cx="3079954" cy="3079954"/>
          </a:xfrm>
          <a:custGeom>
            <a:avLst/>
            <a:gdLst/>
            <a:ahLst/>
            <a:cxnLst/>
            <a:rect l="l" t="t" r="r" b="b"/>
            <a:pathLst>
              <a:path w="3079954" h="3079954">
                <a:moveTo>
                  <a:pt x="0" y="0"/>
                </a:moveTo>
                <a:lnTo>
                  <a:pt x="3079954" y="0"/>
                </a:lnTo>
                <a:lnTo>
                  <a:pt x="3079954" y="3079953"/>
                </a:lnTo>
                <a:lnTo>
                  <a:pt x="0" y="3079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2749" y="1616980"/>
            <a:ext cx="36002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ACID를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보장하는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방법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2749" y="3737218"/>
            <a:ext cx="4226532" cy="2812565"/>
          </a:xfrm>
          <a:custGeom>
            <a:avLst/>
            <a:gdLst/>
            <a:ahLst/>
            <a:cxnLst/>
            <a:rect l="l" t="t" r="r" b="b"/>
            <a:pathLst>
              <a:path w="4226532" h="2812565">
                <a:moveTo>
                  <a:pt x="0" y="0"/>
                </a:moveTo>
                <a:lnTo>
                  <a:pt x="4226532" y="0"/>
                </a:lnTo>
                <a:lnTo>
                  <a:pt x="4226532" y="2812564"/>
                </a:lnTo>
                <a:lnTo>
                  <a:pt x="0" y="2812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431662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A: Atomicity (원자성)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56517" y="3372093"/>
            <a:ext cx="949764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MVCC(Multi-Version Concurrency Control,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다중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동시성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3510" y="4249738"/>
            <a:ext cx="11493040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1.갱신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요청이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들어오면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갱신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값을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undo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log에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복사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스냅샷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2.만약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트랜잭션에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실패한다면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undo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log에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Inno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DB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풀로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복구해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롤백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3.트랜잭션에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성공해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commit이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되어도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undo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바로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삭제하지는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2749" y="3737218"/>
            <a:ext cx="4226532" cy="2812565"/>
          </a:xfrm>
          <a:custGeom>
            <a:avLst/>
            <a:gdLst/>
            <a:ahLst/>
            <a:cxnLst/>
            <a:rect l="l" t="t" r="r" b="b"/>
            <a:pathLst>
              <a:path w="4226532" h="2812565">
                <a:moveTo>
                  <a:pt x="0" y="0"/>
                </a:moveTo>
                <a:lnTo>
                  <a:pt x="4226532" y="0"/>
                </a:lnTo>
                <a:lnTo>
                  <a:pt x="4226532" y="2812564"/>
                </a:lnTo>
                <a:lnTo>
                  <a:pt x="0" y="2812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431662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A: Atomicity (원자성)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3510" y="4481850"/>
            <a:ext cx="114930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Q. MVCC에서 Undo log를 바로 삭제하지 않는 이유는?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2749" y="3737218"/>
            <a:ext cx="4226532" cy="2812565"/>
          </a:xfrm>
          <a:custGeom>
            <a:avLst/>
            <a:gdLst/>
            <a:ahLst/>
            <a:cxnLst/>
            <a:rect l="l" t="t" r="r" b="b"/>
            <a:pathLst>
              <a:path w="4226532" h="2812565">
                <a:moveTo>
                  <a:pt x="0" y="0"/>
                </a:moveTo>
                <a:lnTo>
                  <a:pt x="4226532" y="0"/>
                </a:lnTo>
                <a:lnTo>
                  <a:pt x="4226532" y="2812564"/>
                </a:lnTo>
                <a:lnTo>
                  <a:pt x="0" y="2812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431662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A: Atomicity (원자성)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3510" y="4481850"/>
            <a:ext cx="114930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Q. MVCC에서 Undo log를 바로 삭제하지 않는 이유는?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03510" y="5427325"/>
            <a:ext cx="114930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A. 해당 트랜잭션보다 먼저 시작했지만, 나중에 끝나는 트랜잭션이 있을 수 있기 때문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752839" y="3737218"/>
            <a:ext cx="4226532" cy="2812565"/>
          </a:xfrm>
          <a:custGeom>
            <a:avLst/>
            <a:gdLst/>
            <a:ahLst/>
            <a:cxnLst/>
            <a:rect l="l" t="t" r="r" b="b"/>
            <a:pathLst>
              <a:path w="4226532" h="2812565">
                <a:moveTo>
                  <a:pt x="0" y="0"/>
                </a:moveTo>
                <a:lnTo>
                  <a:pt x="4226532" y="0"/>
                </a:lnTo>
                <a:lnTo>
                  <a:pt x="4226532" y="2812564"/>
                </a:lnTo>
                <a:lnTo>
                  <a:pt x="0" y="2812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489981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C: Consistency(일관성)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62646" y="4378746"/>
            <a:ext cx="9224372" cy="147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7"/>
              </a:lnSpc>
            </a:pPr>
            <a:r>
              <a:rPr lang="en-US" sz="2833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각종 제약 조건: unique, pk,not null, fk 등등</a:t>
            </a:r>
          </a:p>
          <a:p>
            <a:pPr algn="just">
              <a:lnSpc>
                <a:spcPts val="3967"/>
              </a:lnSpc>
            </a:pPr>
            <a:endParaRPr lang="en-US" sz="2833" b="1">
              <a:solidFill>
                <a:srgbClr val="000000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  <a:p>
            <a:pPr algn="just">
              <a:lnSpc>
                <a:spcPts val="3967"/>
              </a:lnSpc>
            </a:pPr>
            <a:r>
              <a:rPr lang="en-US" sz="2833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innoDB는 제약 조건을 transaction commit 때마다 검사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752839" y="3737218"/>
            <a:ext cx="4226532" cy="2812565"/>
          </a:xfrm>
          <a:custGeom>
            <a:avLst/>
            <a:gdLst/>
            <a:ahLst/>
            <a:cxnLst/>
            <a:rect l="l" t="t" r="r" b="b"/>
            <a:pathLst>
              <a:path w="4226532" h="2812565">
                <a:moveTo>
                  <a:pt x="0" y="0"/>
                </a:moveTo>
                <a:lnTo>
                  <a:pt x="4226532" y="0"/>
                </a:lnTo>
                <a:lnTo>
                  <a:pt x="4226532" y="2812564"/>
                </a:lnTo>
                <a:lnTo>
                  <a:pt x="0" y="2812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74739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I: Isolation(격리성, 고립성)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46564" y="4378746"/>
            <a:ext cx="4240595" cy="147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7"/>
              </a:lnSpc>
            </a:pPr>
            <a:r>
              <a:rPr lang="en-US" sz="2833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격리 레벨을 이용해 구현. </a:t>
            </a:r>
          </a:p>
          <a:p>
            <a:pPr algn="just">
              <a:lnSpc>
                <a:spcPts val="3967"/>
              </a:lnSpc>
            </a:pPr>
            <a:endParaRPr lang="en-US" sz="2833" b="1">
              <a:solidFill>
                <a:srgbClr val="000000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  <a:p>
            <a:pPr algn="just">
              <a:lnSpc>
                <a:spcPts val="3967"/>
              </a:lnSpc>
            </a:pPr>
            <a:r>
              <a:rPr lang="en-US" sz="2833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자세한 격리 레벨은 뒤에서..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485036" y="2426723"/>
            <a:ext cx="1547715" cy="1029934"/>
          </a:xfrm>
          <a:custGeom>
            <a:avLst/>
            <a:gdLst/>
            <a:ahLst/>
            <a:cxnLst/>
            <a:rect l="l" t="t" r="r" b="b"/>
            <a:pathLst>
              <a:path w="1547715" h="1029934">
                <a:moveTo>
                  <a:pt x="0" y="0"/>
                </a:moveTo>
                <a:lnTo>
                  <a:pt x="1547715" y="0"/>
                </a:lnTo>
                <a:lnTo>
                  <a:pt x="1547715" y="1029934"/>
                </a:lnTo>
                <a:lnTo>
                  <a:pt x="0" y="102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069978" y="2753800"/>
            <a:ext cx="4441925" cy="6356958"/>
          </a:xfrm>
          <a:custGeom>
            <a:avLst/>
            <a:gdLst/>
            <a:ahLst/>
            <a:cxnLst/>
            <a:rect l="l" t="t" r="r" b="b"/>
            <a:pathLst>
              <a:path w="4441925" h="6356958">
                <a:moveTo>
                  <a:pt x="0" y="0"/>
                </a:moveTo>
                <a:lnTo>
                  <a:pt x="4441925" y="0"/>
                </a:lnTo>
                <a:lnTo>
                  <a:pt x="444192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958195" y="3456657"/>
            <a:ext cx="7084466" cy="4188690"/>
          </a:xfrm>
          <a:custGeom>
            <a:avLst/>
            <a:gdLst/>
            <a:ahLst/>
            <a:cxnLst/>
            <a:rect l="l" t="t" r="r" b="b"/>
            <a:pathLst>
              <a:path w="7084466" h="4188690">
                <a:moveTo>
                  <a:pt x="0" y="0"/>
                </a:moveTo>
                <a:lnTo>
                  <a:pt x="7084466" y="0"/>
                </a:lnTo>
                <a:lnTo>
                  <a:pt x="7084466" y="4188691"/>
                </a:lnTo>
                <a:lnTo>
                  <a:pt x="0" y="418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D: Durability(지속성)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35342" y="7702068"/>
            <a:ext cx="1401056" cy="39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성능 Good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7103510" y="7429500"/>
            <a:ext cx="1575774" cy="8271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D: Durability(지속성)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3278" y="7503778"/>
            <a:ext cx="6742955" cy="807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순차</a:t>
            </a:r>
            <a:r>
              <a:rPr lang="en-US" sz="231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I/</a:t>
            </a:r>
            <a:r>
              <a:rPr lang="en-US" sz="231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O가</a:t>
            </a:r>
            <a:r>
              <a:rPr lang="en-US" sz="231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성능이</a:t>
            </a:r>
            <a:r>
              <a:rPr lang="en-US" sz="231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좋은건</a:t>
            </a:r>
            <a:r>
              <a:rPr lang="en-US" sz="231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OK</a:t>
            </a:r>
          </a:p>
          <a:p>
            <a:pPr algn="ctr">
              <a:lnSpc>
                <a:spcPts val="3234"/>
              </a:lnSpc>
            </a:pPr>
            <a:r>
              <a:rPr lang="en-US" sz="231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그렇다면</a:t>
            </a:r>
            <a:r>
              <a:rPr lang="en-US" sz="231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Write </a:t>
            </a:r>
            <a:r>
              <a:rPr lang="en-US" sz="231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시</a:t>
            </a:r>
            <a:r>
              <a:rPr lang="en-US" sz="231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어떻게</a:t>
            </a:r>
            <a:r>
              <a:rPr lang="en-US" sz="231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데이터를</a:t>
            </a:r>
            <a:r>
              <a:rPr lang="en-US" sz="231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연속해서</a:t>
            </a:r>
            <a:r>
              <a:rPr lang="en-US" sz="231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넣을까</a:t>
            </a:r>
            <a:r>
              <a:rPr lang="en-US" sz="231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?</a:t>
            </a:r>
          </a:p>
        </p:txBody>
      </p:sp>
      <p:sp>
        <p:nvSpPr>
          <p:cNvPr id="7" name="Freeform 7"/>
          <p:cNvSpPr/>
          <p:nvPr/>
        </p:nvSpPr>
        <p:spPr>
          <a:xfrm>
            <a:off x="5601767" y="3049155"/>
            <a:ext cx="7084466" cy="4188690"/>
          </a:xfrm>
          <a:custGeom>
            <a:avLst/>
            <a:gdLst/>
            <a:ahLst/>
            <a:cxnLst/>
            <a:rect l="l" t="t" r="r" b="b"/>
            <a:pathLst>
              <a:path w="7084466" h="4188690">
                <a:moveTo>
                  <a:pt x="0" y="0"/>
                </a:moveTo>
                <a:lnTo>
                  <a:pt x="7084466" y="0"/>
                </a:lnTo>
                <a:lnTo>
                  <a:pt x="7084466" y="4188690"/>
                </a:lnTo>
                <a:lnTo>
                  <a:pt x="0" y="4188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1246318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세미나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1703518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세미나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374819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ACID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4415157"/>
            <a:ext cx="3922820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트랜잭션의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격리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레벨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45741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flipV="1">
            <a:off x="1485744" y="741901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4" y="4414944"/>
            <a:ext cx="7372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376543"/>
            <a:ext cx="48279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184" y="6338143"/>
            <a:ext cx="9658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5376331"/>
            <a:ext cx="4048101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MSA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환경의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57699" y="6338143"/>
            <a:ext cx="3133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면접 예상 질문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07482" y="4405419"/>
            <a:ext cx="150882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세미나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7482" y="5367018"/>
            <a:ext cx="150882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altLang="ko-KR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세미나</a:t>
            </a:r>
            <a:endParaRPr lang="en-US" altLang="ko-KR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107482" y="6328618"/>
            <a:ext cx="1703518" cy="1782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면접</a:t>
            </a:r>
            <a:r>
              <a:rPr lang="en-US" altLang="ko-KR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대비</a:t>
            </a:r>
            <a:endParaRPr lang="en-US" altLang="ko-KR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7500"/>
              </a:lnSpc>
            </a:pP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57699" y="3453132"/>
            <a:ext cx="5419701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D: Durability(지속성)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43971" y="4306068"/>
            <a:ext cx="9974683" cy="162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4"/>
              </a:lnSpc>
            </a:pPr>
            <a:r>
              <a:rPr lang="en-US" sz="231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작업을 일부러 지연시킨다.</a:t>
            </a:r>
          </a:p>
          <a:p>
            <a:pPr algn="just">
              <a:lnSpc>
                <a:spcPts val="3234"/>
              </a:lnSpc>
            </a:pPr>
            <a:endParaRPr lang="en-US" sz="2310" b="1">
              <a:solidFill>
                <a:srgbClr val="000000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  <a:p>
            <a:pPr algn="just">
              <a:lnSpc>
                <a:spcPts val="3234"/>
              </a:lnSpc>
            </a:pPr>
            <a:r>
              <a:rPr lang="en-US" sz="231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1.write 요청이 들어오면 메모리에 축적</a:t>
            </a:r>
          </a:p>
          <a:p>
            <a:pPr algn="just">
              <a:lnSpc>
                <a:spcPts val="3234"/>
              </a:lnSpc>
            </a:pPr>
            <a:r>
              <a:rPr lang="en-US" sz="231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요청이 적정 사이즈 이상 쌓이면, write 연산을 통해 한 번에 디스크로</a:t>
            </a:r>
          </a:p>
        </p:txBody>
      </p:sp>
      <p:sp>
        <p:nvSpPr>
          <p:cNvPr id="7" name="Freeform 7"/>
          <p:cNvSpPr/>
          <p:nvPr/>
        </p:nvSpPr>
        <p:spPr>
          <a:xfrm>
            <a:off x="1256868" y="3394027"/>
            <a:ext cx="6509030" cy="3848464"/>
          </a:xfrm>
          <a:custGeom>
            <a:avLst/>
            <a:gdLst/>
            <a:ahLst/>
            <a:cxnLst/>
            <a:rect l="l" t="t" r="r" b="b"/>
            <a:pathLst>
              <a:path w="6509030" h="3848464">
                <a:moveTo>
                  <a:pt x="0" y="0"/>
                </a:moveTo>
                <a:lnTo>
                  <a:pt x="6509031" y="0"/>
                </a:lnTo>
                <a:lnTo>
                  <a:pt x="6509031" y="3848465"/>
                </a:lnTo>
                <a:lnTo>
                  <a:pt x="0" y="384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143971" y="6732986"/>
            <a:ext cx="9974683" cy="39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4"/>
              </a:lnSpc>
            </a:pPr>
            <a:r>
              <a:rPr lang="en-US" sz="231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단, 메모리에 축적 후 저장하기 때문에 장애 발생 시 지속성의 문제 존재 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592354" y="3428204"/>
            <a:ext cx="9103292" cy="5340810"/>
          </a:xfrm>
          <a:custGeom>
            <a:avLst/>
            <a:gdLst/>
            <a:ahLst/>
            <a:cxnLst/>
            <a:rect l="l" t="t" r="r" b="b"/>
            <a:pathLst>
              <a:path w="9103292" h="5340810">
                <a:moveTo>
                  <a:pt x="0" y="0"/>
                </a:moveTo>
                <a:lnTo>
                  <a:pt x="9103292" y="0"/>
                </a:lnTo>
                <a:lnTo>
                  <a:pt x="9103292" y="5340811"/>
                </a:lnTo>
                <a:lnTo>
                  <a:pt x="0" y="5340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D: Durability(지속성)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9806" y="2500683"/>
            <a:ext cx="9974683" cy="39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4"/>
              </a:lnSpc>
            </a:pPr>
            <a:r>
              <a:rPr lang="en-US" sz="231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해결법: WAL(Write Ahead Log)을 이용하자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712041" y="3034224"/>
            <a:ext cx="7757172" cy="2370963"/>
          </a:xfrm>
          <a:custGeom>
            <a:avLst/>
            <a:gdLst/>
            <a:ahLst/>
            <a:cxnLst/>
            <a:rect l="l" t="t" r="r" b="b"/>
            <a:pathLst>
              <a:path w="7757172" h="2370963">
                <a:moveTo>
                  <a:pt x="0" y="0"/>
                </a:moveTo>
                <a:lnTo>
                  <a:pt x="7757172" y="0"/>
                </a:lnTo>
                <a:lnTo>
                  <a:pt x="7757172" y="2370963"/>
                </a:lnTo>
                <a:lnTo>
                  <a:pt x="0" y="237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DBMS가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ACID를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보장하는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D: Durability(지속성)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3683" y="6677221"/>
            <a:ext cx="10882820" cy="244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4"/>
              </a:lnSpc>
            </a:pPr>
            <a:r>
              <a:rPr lang="en-US" sz="231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REDO,UNDO 여부는 LSN(Log Sequence Number)을 통해 파악</a:t>
            </a:r>
          </a:p>
          <a:p>
            <a:pPr algn="just">
              <a:lnSpc>
                <a:spcPts val="3234"/>
              </a:lnSpc>
            </a:pPr>
            <a:endParaRPr lang="en-US" sz="2310" b="1">
              <a:solidFill>
                <a:srgbClr val="000000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  <a:p>
            <a:pPr marL="498833" lvl="1" indent="-249416" algn="just">
              <a:lnSpc>
                <a:spcPts val="3234"/>
              </a:lnSpc>
              <a:buFont typeface="Arial"/>
              <a:buChar char="•"/>
            </a:pPr>
            <a:r>
              <a:rPr lang="en-US" sz="231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page LSN &lt; log LSN : 해당 페이지는 반드시 로그로 복구되어야 한다.</a:t>
            </a:r>
          </a:p>
          <a:p>
            <a:pPr marL="498833" lvl="1" indent="-249416" algn="just">
              <a:lnSpc>
                <a:spcPts val="3234"/>
              </a:lnSpc>
              <a:buFont typeface="Arial"/>
              <a:buChar char="•"/>
            </a:pPr>
            <a:r>
              <a:rPr lang="en-US" sz="231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page LSN &gt;= log LSN : 페이지는 이 로그보다 나중에 쓰인 로그로 갱신되었으므로, 복구될 필요가 없다. </a:t>
            </a:r>
          </a:p>
          <a:p>
            <a:pPr algn="just">
              <a:lnSpc>
                <a:spcPts val="3234"/>
              </a:lnSpc>
            </a:pPr>
            <a:endParaRPr lang="en-US" sz="2310" b="1">
              <a:solidFill>
                <a:srgbClr val="000000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786699" y="2726673"/>
            <a:ext cx="13396129" cy="5358452"/>
          </a:xfrm>
          <a:custGeom>
            <a:avLst/>
            <a:gdLst/>
            <a:ahLst/>
            <a:cxnLst/>
            <a:rect l="l" t="t" r="r" b="b"/>
            <a:pathLst>
              <a:path w="13396129" h="5358452">
                <a:moveTo>
                  <a:pt x="0" y="0"/>
                </a:moveTo>
                <a:lnTo>
                  <a:pt x="13396129" y="0"/>
                </a:lnTo>
                <a:lnTo>
                  <a:pt x="13396129" y="5358451"/>
                </a:lnTo>
                <a:lnTo>
                  <a:pt x="0" y="5358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트랜잭션의 격리 레벨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격리 레벨 종류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트랜잭션의 격리 레벨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상호 작용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3243415"/>
            <a:ext cx="12066389" cy="428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Dirty Read: 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아직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커밋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(Commit)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되지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않은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다른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읽는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것을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의미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Non-repeatable Read: 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다른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커밋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(Commit)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읽을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것을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의미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즉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트랜잭션에서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같은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쿼리로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2번이상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조회했을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때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상이한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상황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보통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수정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삭제가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발생했을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발생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Phantom Read: 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트랜잭션에서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같은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쿼리를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2번이상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조회했을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때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없던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조회되는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상황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보통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삽입이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발생했을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발생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812975" y="2696157"/>
            <a:ext cx="6662050" cy="5904527"/>
          </a:xfrm>
          <a:custGeom>
            <a:avLst/>
            <a:gdLst/>
            <a:ahLst/>
            <a:cxnLst/>
            <a:rect l="l" t="t" r="r" b="b"/>
            <a:pathLst>
              <a:path w="6662050" h="5904527">
                <a:moveTo>
                  <a:pt x="0" y="0"/>
                </a:moveTo>
                <a:lnTo>
                  <a:pt x="6662050" y="0"/>
                </a:lnTo>
                <a:lnTo>
                  <a:pt x="6662050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트랜잭션의 격리 레벨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481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 Uncommitted (Level 0)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86370" y="8759368"/>
            <a:ext cx="195991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313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Dirty Read 발생!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03360" y="2356432"/>
            <a:ext cx="81870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커밋되지 않은 데이터를 다른 트랜잭션이 조회할 수 있도록 허용하는 격리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725811" y="2614663"/>
            <a:ext cx="6836378" cy="5871866"/>
          </a:xfrm>
          <a:custGeom>
            <a:avLst/>
            <a:gdLst/>
            <a:ahLst/>
            <a:cxnLst/>
            <a:rect l="l" t="t" r="r" b="b"/>
            <a:pathLst>
              <a:path w="6836378" h="5871866">
                <a:moveTo>
                  <a:pt x="0" y="0"/>
                </a:moveTo>
                <a:lnTo>
                  <a:pt x="6836378" y="0"/>
                </a:lnTo>
                <a:lnTo>
                  <a:pt x="6836378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트랜잭션의 격리 레벨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481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 Committed (Level 1)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8357" y="8806341"/>
            <a:ext cx="33117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313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Non-repeatable Read </a:t>
            </a:r>
            <a:r>
              <a:rPr lang="en-US" sz="2000" b="1" dirty="0" err="1">
                <a:solidFill>
                  <a:srgbClr val="FF313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발생</a:t>
            </a:r>
            <a:r>
              <a:rPr lang="en-US" sz="2000" b="1" dirty="0">
                <a:solidFill>
                  <a:srgbClr val="FF313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94813" y="2128069"/>
            <a:ext cx="67852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트랜잭션의 변경 작업을 외부에서 조회할 수 없게 하는 격리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932040" y="2654446"/>
            <a:ext cx="6423921" cy="5856474"/>
          </a:xfrm>
          <a:custGeom>
            <a:avLst/>
            <a:gdLst/>
            <a:ahLst/>
            <a:cxnLst/>
            <a:rect l="l" t="t" r="r" b="b"/>
            <a:pathLst>
              <a:path w="6423921" h="5856474">
                <a:moveTo>
                  <a:pt x="0" y="0"/>
                </a:moveTo>
                <a:lnTo>
                  <a:pt x="6423920" y="0"/>
                </a:lnTo>
                <a:lnTo>
                  <a:pt x="6423920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트랜잭션의 격리 레벨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481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Repeatable Read (Level 2)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73664" y="6927437"/>
            <a:ext cx="249346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313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Phantom Read </a:t>
            </a:r>
            <a:r>
              <a:rPr lang="en-US" sz="2000" b="1" dirty="0" err="1">
                <a:solidFill>
                  <a:srgbClr val="FF313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발생</a:t>
            </a:r>
            <a:r>
              <a:rPr lang="en-US" sz="2000" b="1" dirty="0">
                <a:solidFill>
                  <a:srgbClr val="FF313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98320" y="2314721"/>
            <a:ext cx="1057319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같은 트랜잭션 내에서 조회한 데이터의 값이 항상 동일함을 보장하는 격리 수준(Snapshot으로 해결)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트랜잭션의 격리 레벨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2749" y="1616980"/>
            <a:ext cx="6481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SERIALIZABLE (Level 3)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07208" y="2543327"/>
            <a:ext cx="1367358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읽기 작업 시에도 공유락을 획득하게 함으로써, 동시에 다른 트랜잭션이 같은 데이터에 접근할 수 없도록 하는 격리 레벨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00826" y="5105400"/>
            <a:ext cx="388634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But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동시성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⬇️⬇️⬇️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MSA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환경의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2749" y="1616980"/>
            <a:ext cx="6481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Two phase commit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45029" y="2863981"/>
            <a:ext cx="759794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싱글노드에서 실행되는 DB의 원자성은 스토리지 엔진이 보장.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멀티 노드라면?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96398" y="4400811"/>
            <a:ext cx="12295203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일부 노드에서만 제약위반 발생을 감지하거나,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일부 노드에 대한 커밋 요청이 네트워크 상에서 소실되거나,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일부 노드가 커밋 레코드가 write되기 전에 다운되는 등,</a:t>
            </a:r>
          </a:p>
          <a:p>
            <a:pPr algn="ctr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멀티 노드 DB의 일부 노드는 트랜잭션을 커밋하고, 일부는 하지 않는다면.. 데이터 정합성 오류 발생! 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43439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트랜잭션과 ACID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2749" y="1616980"/>
            <a:ext cx="28173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트랜잭션이란?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3622" y="3552825"/>
            <a:ext cx="15671378" cy="1590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endParaRPr dirty="0"/>
          </a:p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“</a:t>
            </a:r>
            <a:r>
              <a:rPr lang="en-US" sz="3999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데이터베이스의</a:t>
            </a:r>
            <a:r>
              <a:rPr lang="en-US" sz="3999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상태를</a:t>
            </a:r>
            <a:r>
              <a:rPr lang="en-US" sz="3999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바꾸게</a:t>
            </a:r>
            <a:r>
              <a:rPr lang="en-US" sz="3999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하기</a:t>
            </a:r>
            <a:r>
              <a:rPr lang="en-US" sz="3999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위해서</a:t>
            </a:r>
            <a:r>
              <a:rPr lang="en-US" sz="3999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수행되는</a:t>
            </a:r>
            <a:r>
              <a:rPr lang="en-US" sz="3999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작업의</a:t>
            </a:r>
            <a:r>
              <a:rPr lang="en-US" sz="3999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최소</a:t>
            </a:r>
            <a:r>
              <a:rPr lang="en-US" sz="3999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단위</a:t>
            </a:r>
            <a:r>
              <a:rPr lang="en-US" sz="3999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”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546978" y="3011097"/>
            <a:ext cx="13194044" cy="5060448"/>
          </a:xfrm>
          <a:custGeom>
            <a:avLst/>
            <a:gdLst/>
            <a:ahLst/>
            <a:cxnLst/>
            <a:rect l="l" t="t" r="r" b="b"/>
            <a:pathLst>
              <a:path w="13194044" h="5060448">
                <a:moveTo>
                  <a:pt x="0" y="0"/>
                </a:moveTo>
                <a:lnTo>
                  <a:pt x="13194044" y="0"/>
                </a:lnTo>
                <a:lnTo>
                  <a:pt x="13194044" y="5060448"/>
                </a:lnTo>
                <a:lnTo>
                  <a:pt x="0" y="5060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MSA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환경의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481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Two phase commit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67519" y="2505054"/>
            <a:ext cx="648122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Two phase commit으로 해결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086275" y="3268324"/>
            <a:ext cx="13018330" cy="4149593"/>
          </a:xfrm>
          <a:custGeom>
            <a:avLst/>
            <a:gdLst/>
            <a:ahLst/>
            <a:cxnLst/>
            <a:rect l="l" t="t" r="r" b="b"/>
            <a:pathLst>
              <a:path w="13018330" h="4149593">
                <a:moveTo>
                  <a:pt x="0" y="0"/>
                </a:moveTo>
                <a:lnTo>
                  <a:pt x="13018330" y="0"/>
                </a:lnTo>
                <a:lnTo>
                  <a:pt x="13018330" y="4149593"/>
                </a:lnTo>
                <a:lnTo>
                  <a:pt x="0" y="4149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MSA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환경의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481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Two phase commit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67519" y="2505054"/>
            <a:ext cx="648122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Two phase commit의 취약점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75062" y="5295495"/>
            <a:ext cx="2763738" cy="3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35" b="1" dirty="0">
                <a:solidFill>
                  <a:srgbClr val="FF3131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Blocking </a:t>
            </a:r>
            <a:r>
              <a:rPr lang="en-US" sz="2035" b="1" dirty="0" err="1">
                <a:solidFill>
                  <a:srgbClr val="FF3131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상태에</a:t>
            </a:r>
            <a:r>
              <a:rPr lang="en-US" sz="2035" b="1" dirty="0">
                <a:solidFill>
                  <a:srgbClr val="FF3131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035" b="1" dirty="0" err="1">
                <a:solidFill>
                  <a:srgbClr val="FF3131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빠진다</a:t>
            </a:r>
            <a:r>
              <a:rPr lang="en-US" sz="2035" b="1" dirty="0">
                <a:solidFill>
                  <a:srgbClr val="FF3131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086275" y="3268324"/>
            <a:ext cx="13018330" cy="4149593"/>
          </a:xfrm>
          <a:custGeom>
            <a:avLst/>
            <a:gdLst/>
            <a:ahLst/>
            <a:cxnLst/>
            <a:rect l="l" t="t" r="r" b="b"/>
            <a:pathLst>
              <a:path w="13018330" h="4149593">
                <a:moveTo>
                  <a:pt x="0" y="0"/>
                </a:moveTo>
                <a:lnTo>
                  <a:pt x="13018330" y="0"/>
                </a:lnTo>
                <a:lnTo>
                  <a:pt x="13018330" y="4149593"/>
                </a:lnTo>
                <a:lnTo>
                  <a:pt x="0" y="4149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MSA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환경의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481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Two phase commit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67519" y="2505054"/>
            <a:ext cx="648122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Two phase commit의 취약점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75062" y="5295495"/>
            <a:ext cx="2763738" cy="3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35" b="1" dirty="0">
                <a:solidFill>
                  <a:srgbClr val="FF3131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Blocking </a:t>
            </a:r>
            <a:r>
              <a:rPr lang="en-US" sz="2035" b="1" dirty="0" err="1">
                <a:solidFill>
                  <a:srgbClr val="FF3131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상태에</a:t>
            </a:r>
            <a:r>
              <a:rPr lang="en-US" sz="2035" b="1" dirty="0">
                <a:solidFill>
                  <a:srgbClr val="FF3131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035" b="1" dirty="0" err="1">
                <a:solidFill>
                  <a:srgbClr val="FF3131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빠진다</a:t>
            </a:r>
            <a:r>
              <a:rPr lang="en-US" sz="2035" b="1" dirty="0">
                <a:solidFill>
                  <a:srgbClr val="FF3131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28542" y="8204200"/>
            <a:ext cx="906615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Time out, 3PC, </a:t>
            </a:r>
            <a:r>
              <a:rPr lang="en-US" sz="200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합의</a:t>
            </a:r>
            <a:r>
              <a:rPr lang="en-US" sz="200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기반</a:t>
            </a:r>
            <a:r>
              <a:rPr lang="en-US" sz="200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알고리즘</a:t>
            </a:r>
            <a:r>
              <a:rPr lang="en-US" sz="200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Paxos</a:t>
            </a:r>
            <a:r>
              <a:rPr lang="en-US" sz="200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, Raft)</a:t>
            </a:r>
            <a:r>
              <a:rPr lang="en-US" sz="200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로</a:t>
            </a:r>
            <a:r>
              <a:rPr lang="en-US" sz="200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위</a:t>
            </a:r>
            <a:r>
              <a:rPr lang="en-US" sz="200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문제</a:t>
            </a:r>
            <a:r>
              <a:rPr lang="en-US" sz="200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해결가능</a:t>
            </a:r>
            <a:r>
              <a:rPr lang="en-US" sz="2000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. </a:t>
            </a: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817260" y="2674947"/>
            <a:ext cx="6039110" cy="6356958"/>
          </a:xfrm>
          <a:custGeom>
            <a:avLst/>
            <a:gdLst/>
            <a:ahLst/>
            <a:cxnLst/>
            <a:rect l="l" t="t" r="r" b="b"/>
            <a:pathLst>
              <a:path w="6039110" h="6356958">
                <a:moveTo>
                  <a:pt x="0" y="0"/>
                </a:moveTo>
                <a:lnTo>
                  <a:pt x="6039110" y="0"/>
                </a:lnTo>
                <a:lnTo>
                  <a:pt x="603911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144000" y="3446957"/>
            <a:ext cx="7775415" cy="4733284"/>
          </a:xfrm>
          <a:custGeom>
            <a:avLst/>
            <a:gdLst/>
            <a:ahLst/>
            <a:cxnLst/>
            <a:rect l="l" t="t" r="r" b="b"/>
            <a:pathLst>
              <a:path w="7775415" h="4733284">
                <a:moveTo>
                  <a:pt x="0" y="0"/>
                </a:moveTo>
                <a:lnTo>
                  <a:pt x="7775415" y="0"/>
                </a:lnTo>
                <a:lnTo>
                  <a:pt x="7775415" y="4733284"/>
                </a:lnTo>
                <a:lnTo>
                  <a:pt x="0" y="4733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MSA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환경의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raft 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0715" y="9060480"/>
            <a:ext cx="617220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https://stackoverflow.com/questions/27304887/paxos-vs-two-phase-commit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29012" y="2076529"/>
            <a:ext cx="4127266" cy="52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sz="3066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2PC, 3PC vs Paxos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68074" y="2076529"/>
            <a:ext cx="4127266" cy="52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sz="3066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Paxos</a:t>
            </a:r>
            <a:r>
              <a:rPr lang="en-US" sz="3066" b="1" dirty="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vs Raft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MSA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환경의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raft 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1192" y="2817204"/>
            <a:ext cx="10904637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분산 시스템의 노드는 세 가지 중 하나의 상태를 가진다.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Leader : 리더는 클라이언트의 모든 요청을 수신받고, 로컬에 로그를 적재하고 모든follwer에게 전달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Follwer : 클라이언트로 받은 요청을 리더로 redirect 시켜주고, 리더의 요청을 수신하여 처리하는 역할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Candidate : 새로운 리더를 선출하기 위해 후보가 된 상태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1192" y="5552441"/>
            <a:ext cx="9051578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AppendEntries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RPC: Raft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알고리즘에서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리더가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팔로워와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통신하는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프로토콜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56748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MSA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환경의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2749" y="1616980"/>
            <a:ext cx="6481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raft 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1192" y="2817204"/>
            <a:ext cx="15059437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Heart Beat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시스템에서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노드는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임기를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가지고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리더로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선출된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노드는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주기적으로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비어있는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AppendEntries라는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RPC프로토콜을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follower들에게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자신이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살아있다는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것을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알린다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새로운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엔트리를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follower에게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전파할때도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동일한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프로토콜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51192" y="4880954"/>
            <a:ext cx="15825635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선출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클러스터가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시작될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때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또는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Leader가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다운될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때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Follower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Candidate로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전환되고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다른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노드들로부터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투표를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요청한다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다수의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투표를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얻은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Candidate는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새로운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Leader로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선출된다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192" y="6811354"/>
            <a:ext cx="11432057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3.로그 복제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Client가 데이터 변경 요청을 Leader에 보내면, Leader는 로그 항목을 생성한다.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Leader는 AppendEntries RPC를 통해 변경된 로그 항목(log entries)을 Follower에게 복제한다.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Follower는 로그 항목을 수신하고 저장한다.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모든 Follower가 로그 항목을 수신하면 Leader는 트랜잭션을 커밋한다.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34895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 예상 질문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2749" y="1616980"/>
            <a:ext cx="7758965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ACID 원칙 중, Durability를 DBMS는 어떻게 보장하나요?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62749" y="3400215"/>
            <a:ext cx="68118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답변  |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6103" y="3409740"/>
            <a:ext cx="1117564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관련된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사항은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로그에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먼저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기록되기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때문에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장애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발생시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복구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62749" y="1616980"/>
            <a:ext cx="911960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트랜잭션을 사용해 본 경험이 있나요? 어떤 경우에 사용할 수 있나요?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62749" y="3400215"/>
            <a:ext cx="68118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답변  |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6103" y="3409740"/>
            <a:ext cx="1117564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은행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거래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예약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단위로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처리해야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일들을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때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88094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 예상 질문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62749" y="1616980"/>
            <a:ext cx="667285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읽기에는 트랜잭션을 걸지 않아도 될까요?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62749" y="3400215"/>
            <a:ext cx="68118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답변  |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6103" y="3409740"/>
            <a:ext cx="1117564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Dirty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Repeatable read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방지하기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위해선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88094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ACID 예상 질문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62749" y="1616980"/>
            <a:ext cx="646106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 격리 레벨에 대해 설명해 주세요.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2749" y="3400215"/>
            <a:ext cx="68118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답변  |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6103" y="3409740"/>
            <a:ext cx="13336382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격리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레벨은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동시성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제어를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간의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상호작용을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제어하는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기준이다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just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가지의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격리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레벨이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존재하고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격리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수준이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높아질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수록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읽기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오류는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줄어들지만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동시성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또한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줄어든다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664209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 격리 레벨 예상 질문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226421" y="3595923"/>
            <a:ext cx="5534433" cy="3791087"/>
          </a:xfrm>
          <a:custGeom>
            <a:avLst/>
            <a:gdLst/>
            <a:ahLst/>
            <a:cxnLst/>
            <a:rect l="l" t="t" r="r" b="b"/>
            <a:pathLst>
              <a:path w="5534433" h="3791087">
                <a:moveTo>
                  <a:pt x="0" y="0"/>
                </a:moveTo>
                <a:lnTo>
                  <a:pt x="5534433" y="0"/>
                </a:lnTo>
                <a:lnTo>
                  <a:pt x="5534433" y="3791087"/>
                </a:lnTo>
                <a:lnTo>
                  <a:pt x="0" y="3791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43439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트랜잭션과 ACID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421087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트랜잭션이라는 개념은 왜 필요한가?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62749" y="1616980"/>
            <a:ext cx="1119941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모든 DBMS가 4개의 레벨을 모두 구현하고 있나요? 그렇지 않다면 그 이유는 무엇일까요?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62749" y="3400215"/>
            <a:ext cx="68118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답변  |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6103" y="3409740"/>
            <a:ext cx="1117564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각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Isolation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레벨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모두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다르고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같은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수준이더라도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있다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just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just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MySql의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4개의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레벨을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모두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just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Read-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Uncommitted의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일관성을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보장하지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못해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구현하지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않기도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664209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 격리 레벨 예상 질문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62749" y="1616980"/>
            <a:ext cx="1142249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만약 MySQL을 사용하고 있다면, (InnoDB 기준) Undo 영역과 Redo 영역에 대해 설명해 주세요.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62749" y="3400215"/>
            <a:ext cx="68118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답변  |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6103" y="3409740"/>
            <a:ext cx="1236561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Undo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영역은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작업을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되돌릴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있게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저장하는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영역이다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MVCC를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구현하는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just"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Redo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영역은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성공적으로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완료된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후에도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해당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사항을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보존하는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담당하는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영역이다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서버가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예기치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않게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종료되면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Redo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사용하여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커밋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상태를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재구성하고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일관성을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664209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 격리 레벨 예상 질문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62749" y="1616980"/>
            <a:ext cx="618818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그런데, 스토리지 엔진이 정확히 무엇을 하는 건가요?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62749" y="3400215"/>
            <a:ext cx="68118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답변  |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6103" y="3409740"/>
            <a:ext cx="1117564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DB에서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어떻게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저장하고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접근할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것인지에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기능을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664209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 격리 레벨 예상 질문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1026760" cy="35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GITHUB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0142" y="7835498"/>
            <a:ext cx="7353300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EBEEF0"/>
                </a:solidFill>
                <a:latin typeface="Inter Light"/>
                <a:ea typeface="Inter Light"/>
                <a:cs typeface="Inter Light"/>
                <a:sym typeface="Inter Light"/>
              </a:rPr>
              <a:t>https://github.com/CS-Computer-Science-Study/Database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846033" y="988103"/>
            <a:ext cx="617637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2주차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226421" y="3595923"/>
            <a:ext cx="5534433" cy="3791087"/>
          </a:xfrm>
          <a:custGeom>
            <a:avLst/>
            <a:gdLst/>
            <a:ahLst/>
            <a:cxnLst/>
            <a:rect l="l" t="t" r="r" b="b"/>
            <a:pathLst>
              <a:path w="5534433" h="3791087">
                <a:moveTo>
                  <a:pt x="0" y="0"/>
                </a:moveTo>
                <a:lnTo>
                  <a:pt x="5534433" y="0"/>
                </a:lnTo>
                <a:lnTo>
                  <a:pt x="5534433" y="3791087"/>
                </a:lnTo>
                <a:lnTo>
                  <a:pt x="0" y="3791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246685" y="3189635"/>
            <a:ext cx="4993905" cy="3907731"/>
          </a:xfrm>
          <a:custGeom>
            <a:avLst/>
            <a:gdLst/>
            <a:ahLst/>
            <a:cxnLst/>
            <a:rect l="l" t="t" r="r" b="b"/>
            <a:pathLst>
              <a:path w="4993905" h="3907731">
                <a:moveTo>
                  <a:pt x="0" y="0"/>
                </a:moveTo>
                <a:lnTo>
                  <a:pt x="4993905" y="0"/>
                </a:lnTo>
                <a:lnTo>
                  <a:pt x="4993905" y="3907730"/>
                </a:lnTo>
                <a:lnTo>
                  <a:pt x="0" y="3907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727939" y="4934841"/>
            <a:ext cx="1398676" cy="974005"/>
            <a:chOff x="0" y="0"/>
            <a:chExt cx="116718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7185" cy="812800"/>
            </a:xfrm>
            <a:custGeom>
              <a:avLst/>
              <a:gdLst/>
              <a:ahLst/>
              <a:cxnLst/>
              <a:rect l="l" t="t" r="r" b="b"/>
              <a:pathLst>
                <a:path w="1167185" h="812800">
                  <a:moveTo>
                    <a:pt x="1167185" y="406400"/>
                  </a:moveTo>
                  <a:lnTo>
                    <a:pt x="760785" y="0"/>
                  </a:lnTo>
                  <a:lnTo>
                    <a:pt x="76078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60785" y="609600"/>
                  </a:lnTo>
                  <a:lnTo>
                    <a:pt x="760785" y="812800"/>
                  </a:lnTo>
                  <a:lnTo>
                    <a:pt x="1167185" y="406400"/>
                  </a:lnTo>
                  <a:close/>
                </a:path>
              </a:pathLst>
            </a:custGeom>
            <a:solidFill>
              <a:srgbClr val="39383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5100"/>
              <a:ext cx="106558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71550"/>
            <a:ext cx="43439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트랜잭션과 ACID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2749" y="1616980"/>
            <a:ext cx="421087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트랜잭션이라는 개념은 왜 필요한가?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43439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트랜잭션과 ACID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2749" y="1616980"/>
            <a:ext cx="421087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A: Atomicity (원자성)</a:t>
            </a:r>
          </a:p>
        </p:txBody>
      </p:sp>
      <p:sp>
        <p:nvSpPr>
          <p:cNvPr id="6" name="Freeform 6"/>
          <p:cNvSpPr/>
          <p:nvPr/>
        </p:nvSpPr>
        <p:spPr>
          <a:xfrm>
            <a:off x="1256868" y="4118823"/>
            <a:ext cx="4430741" cy="3035058"/>
          </a:xfrm>
          <a:custGeom>
            <a:avLst/>
            <a:gdLst/>
            <a:ahLst/>
            <a:cxnLst/>
            <a:rect l="l" t="t" r="r" b="b"/>
            <a:pathLst>
              <a:path w="4430741" h="3035058">
                <a:moveTo>
                  <a:pt x="0" y="0"/>
                </a:moveTo>
                <a:lnTo>
                  <a:pt x="4430741" y="0"/>
                </a:lnTo>
                <a:lnTo>
                  <a:pt x="4430741" y="3035058"/>
                </a:lnTo>
                <a:lnTo>
                  <a:pt x="0" y="3035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215096" y="3546266"/>
            <a:ext cx="4296219" cy="3361791"/>
          </a:xfrm>
          <a:custGeom>
            <a:avLst/>
            <a:gdLst/>
            <a:ahLst/>
            <a:cxnLst/>
            <a:rect l="l" t="t" r="r" b="b"/>
            <a:pathLst>
              <a:path w="4296219" h="3361791">
                <a:moveTo>
                  <a:pt x="0" y="0"/>
                </a:moveTo>
                <a:lnTo>
                  <a:pt x="4296219" y="0"/>
                </a:lnTo>
                <a:lnTo>
                  <a:pt x="4296219" y="3361791"/>
                </a:lnTo>
                <a:lnTo>
                  <a:pt x="0" y="3361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5831356" y="4925499"/>
            <a:ext cx="1020788" cy="710852"/>
            <a:chOff x="0" y="0"/>
            <a:chExt cx="116718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7185" cy="812800"/>
            </a:xfrm>
            <a:custGeom>
              <a:avLst/>
              <a:gdLst/>
              <a:ahLst/>
              <a:cxnLst/>
              <a:rect l="l" t="t" r="r" b="b"/>
              <a:pathLst>
                <a:path w="1167185" h="812800">
                  <a:moveTo>
                    <a:pt x="1167185" y="406400"/>
                  </a:moveTo>
                  <a:lnTo>
                    <a:pt x="760785" y="0"/>
                  </a:lnTo>
                  <a:lnTo>
                    <a:pt x="76078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60785" y="609600"/>
                  </a:lnTo>
                  <a:lnTo>
                    <a:pt x="760785" y="812800"/>
                  </a:lnTo>
                  <a:lnTo>
                    <a:pt x="1167185" y="406400"/>
                  </a:lnTo>
                  <a:close/>
                </a:path>
              </a:pathLst>
            </a:custGeom>
            <a:solidFill>
              <a:srgbClr val="39383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5100"/>
              <a:ext cx="106558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244065" y="3354206"/>
            <a:ext cx="4397707" cy="3622611"/>
          </a:xfrm>
          <a:custGeom>
            <a:avLst/>
            <a:gdLst/>
            <a:ahLst/>
            <a:cxnLst/>
            <a:rect l="l" t="t" r="r" b="b"/>
            <a:pathLst>
              <a:path w="4397707" h="3622611">
                <a:moveTo>
                  <a:pt x="0" y="0"/>
                </a:moveTo>
                <a:lnTo>
                  <a:pt x="4397706" y="0"/>
                </a:lnTo>
                <a:lnTo>
                  <a:pt x="4397706" y="3622611"/>
                </a:lnTo>
                <a:lnTo>
                  <a:pt x="0" y="3622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2223276" y="5030927"/>
            <a:ext cx="1020788" cy="710852"/>
            <a:chOff x="0" y="0"/>
            <a:chExt cx="1167185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7185" cy="812800"/>
            </a:xfrm>
            <a:custGeom>
              <a:avLst/>
              <a:gdLst/>
              <a:ahLst/>
              <a:cxnLst/>
              <a:rect l="l" t="t" r="r" b="b"/>
              <a:pathLst>
                <a:path w="1167185" h="812800">
                  <a:moveTo>
                    <a:pt x="1167185" y="406400"/>
                  </a:moveTo>
                  <a:lnTo>
                    <a:pt x="760785" y="0"/>
                  </a:lnTo>
                  <a:lnTo>
                    <a:pt x="76078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60785" y="609600"/>
                  </a:lnTo>
                  <a:lnTo>
                    <a:pt x="760785" y="812800"/>
                  </a:lnTo>
                  <a:lnTo>
                    <a:pt x="1167185" y="406400"/>
                  </a:lnTo>
                  <a:close/>
                </a:path>
              </a:pathLst>
            </a:custGeom>
            <a:solidFill>
              <a:srgbClr val="39383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5100"/>
              <a:ext cx="106558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269595" y="7096731"/>
            <a:ext cx="814647" cy="43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520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Undo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43439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트랜잭션과 ACID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2749" y="1616980"/>
            <a:ext cx="489981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C: Consistency(일관성)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100948" y="2502441"/>
            <a:ext cx="9397173" cy="5720529"/>
          </a:xfrm>
          <a:custGeom>
            <a:avLst/>
            <a:gdLst/>
            <a:ahLst/>
            <a:cxnLst/>
            <a:rect l="l" t="t" r="r" b="b"/>
            <a:pathLst>
              <a:path w="9397173" h="5720529">
                <a:moveTo>
                  <a:pt x="0" y="0"/>
                </a:moveTo>
                <a:lnTo>
                  <a:pt x="9397173" y="0"/>
                </a:lnTo>
                <a:lnTo>
                  <a:pt x="9397173" y="5720529"/>
                </a:lnTo>
                <a:lnTo>
                  <a:pt x="0" y="572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3732791"/>
            <a:ext cx="7289211" cy="3380372"/>
          </a:xfrm>
          <a:custGeom>
            <a:avLst/>
            <a:gdLst/>
            <a:ahLst/>
            <a:cxnLst/>
            <a:rect l="l" t="t" r="r" b="b"/>
            <a:pathLst>
              <a:path w="7289211" h="3380372">
                <a:moveTo>
                  <a:pt x="0" y="0"/>
                </a:moveTo>
                <a:lnTo>
                  <a:pt x="7289211" y="0"/>
                </a:lnTo>
                <a:lnTo>
                  <a:pt x="7289211" y="3380371"/>
                </a:lnTo>
                <a:lnTo>
                  <a:pt x="0" y="338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43439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트랜잭션과 ACID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74739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I: Isolation(격리성, 고립성)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619474" y="3732791"/>
            <a:ext cx="7134216" cy="3317411"/>
          </a:xfrm>
          <a:custGeom>
            <a:avLst/>
            <a:gdLst/>
            <a:ahLst/>
            <a:cxnLst/>
            <a:rect l="l" t="t" r="r" b="b"/>
            <a:pathLst>
              <a:path w="7134216" h="3317411">
                <a:moveTo>
                  <a:pt x="0" y="0"/>
                </a:moveTo>
                <a:lnTo>
                  <a:pt x="7134216" y="0"/>
                </a:lnTo>
                <a:lnTo>
                  <a:pt x="7134216" y="3317410"/>
                </a:lnTo>
                <a:lnTo>
                  <a:pt x="0" y="3317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8747304" y="4921324"/>
            <a:ext cx="1020788" cy="710852"/>
            <a:chOff x="0" y="0"/>
            <a:chExt cx="116718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7185" cy="812800"/>
            </a:xfrm>
            <a:custGeom>
              <a:avLst/>
              <a:gdLst/>
              <a:ahLst/>
              <a:cxnLst/>
              <a:rect l="l" t="t" r="r" b="b"/>
              <a:pathLst>
                <a:path w="1167185" h="812800">
                  <a:moveTo>
                    <a:pt x="1167185" y="406400"/>
                  </a:moveTo>
                  <a:lnTo>
                    <a:pt x="760785" y="0"/>
                  </a:lnTo>
                  <a:lnTo>
                    <a:pt x="76078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60785" y="609600"/>
                  </a:lnTo>
                  <a:lnTo>
                    <a:pt x="760785" y="812800"/>
                  </a:lnTo>
                  <a:lnTo>
                    <a:pt x="1167185" y="406400"/>
                  </a:lnTo>
                  <a:close/>
                </a:path>
              </a:pathLst>
            </a:custGeom>
            <a:solidFill>
              <a:srgbClr val="39383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5100"/>
              <a:ext cx="106558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654394" y="3685374"/>
            <a:ext cx="6989694" cy="3555877"/>
          </a:xfrm>
          <a:custGeom>
            <a:avLst/>
            <a:gdLst/>
            <a:ahLst/>
            <a:cxnLst/>
            <a:rect l="l" t="t" r="r" b="b"/>
            <a:pathLst>
              <a:path w="6989694" h="3555877">
                <a:moveTo>
                  <a:pt x="0" y="0"/>
                </a:moveTo>
                <a:lnTo>
                  <a:pt x="6989694" y="0"/>
                </a:lnTo>
                <a:lnTo>
                  <a:pt x="6989694" y="3555877"/>
                </a:lnTo>
                <a:lnTo>
                  <a:pt x="0" y="3555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76" b="-147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43439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트랜잭션과 ACID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6919" y="9638330"/>
            <a:ext cx="21535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831"/>
                </a:solidFill>
                <a:latin typeface="Canva Sans"/>
                <a:ea typeface="Canva Sans"/>
                <a:cs typeface="Canva Sans"/>
                <a:sym typeface="Canva Sans"/>
              </a:rPr>
              <a:t>© 2024. MANJOO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674739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트랜잭션의 I: Isolation(격리성, 고립성)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633606" y="5143500"/>
            <a:ext cx="1020788" cy="710852"/>
            <a:chOff x="0" y="0"/>
            <a:chExt cx="1167185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7185" cy="812800"/>
            </a:xfrm>
            <a:custGeom>
              <a:avLst/>
              <a:gdLst/>
              <a:ahLst/>
              <a:cxnLst/>
              <a:rect l="l" t="t" r="r" b="b"/>
              <a:pathLst>
                <a:path w="1167185" h="812800">
                  <a:moveTo>
                    <a:pt x="1167185" y="406400"/>
                  </a:moveTo>
                  <a:lnTo>
                    <a:pt x="760785" y="0"/>
                  </a:lnTo>
                  <a:lnTo>
                    <a:pt x="76078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60785" y="609600"/>
                  </a:lnTo>
                  <a:lnTo>
                    <a:pt x="760785" y="812800"/>
                  </a:lnTo>
                  <a:lnTo>
                    <a:pt x="1167185" y="406400"/>
                  </a:lnTo>
                  <a:close/>
                </a:path>
              </a:pathLst>
            </a:custGeom>
            <a:solidFill>
              <a:srgbClr val="39383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5100"/>
              <a:ext cx="106558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56467" y="4164167"/>
            <a:ext cx="7289211" cy="3380372"/>
          </a:xfrm>
          <a:custGeom>
            <a:avLst/>
            <a:gdLst/>
            <a:ahLst/>
            <a:cxnLst/>
            <a:rect l="l" t="t" r="r" b="b"/>
            <a:pathLst>
              <a:path w="7289211" h="3380372">
                <a:moveTo>
                  <a:pt x="0" y="0"/>
                </a:moveTo>
                <a:lnTo>
                  <a:pt x="7289211" y="0"/>
                </a:lnTo>
                <a:lnTo>
                  <a:pt x="7289211" y="3380371"/>
                </a:lnTo>
                <a:lnTo>
                  <a:pt x="0" y="3380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1528</Words>
  <Application>Microsoft Macintosh PowerPoint</Application>
  <PresentationFormat>사용자 지정</PresentationFormat>
  <Paragraphs>254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Inter Bold</vt:lpstr>
      <vt:lpstr>Arial</vt:lpstr>
      <vt:lpstr>Inter</vt:lpstr>
      <vt:lpstr>Abril Fatface</vt:lpstr>
      <vt:lpstr>Source Han Sans KR Bold</vt:lpstr>
      <vt:lpstr>Inter Light</vt:lpstr>
      <vt:lpstr>Calibri</vt:lpstr>
      <vt:lpstr>Canva Sans</vt:lpstr>
      <vt:lpstr>Nanum Gothic Bold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Study의 사본</dc:title>
  <cp:lastModifiedBy>강대훈</cp:lastModifiedBy>
  <cp:revision>3</cp:revision>
  <dcterms:created xsi:type="dcterms:W3CDTF">2006-08-16T00:00:00Z</dcterms:created>
  <dcterms:modified xsi:type="dcterms:W3CDTF">2024-09-26T04:54:04Z</dcterms:modified>
  <dc:identifier>DAGRx0Gu6aY</dc:identifier>
</cp:coreProperties>
</file>